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C7A58FC-55A1-420F-9D60-9B3EFE0D66DB}" v="2391" dt="2021-11-24T16:12:32.833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132" d="100"/>
          <a:sy n="132" d="100"/>
        </p:scale>
        <p:origin x="56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313798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ea typeface="+mn-lt"/>
                <a:cs typeface="+mn-lt"/>
              </a:rPr>
              <a:t>The collected data was preprocessed. The methods involved were replacing missing values, feature extraction and addition of new columns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>
                <a:ea typeface="+mn-lt"/>
                <a:cs typeface="+mn-lt"/>
              </a:rPr>
              <a:t>https://github.com/AndreiToma89/coursera-capstone-project/blob/master/Data%20Wrangling.ipynb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Imagine 2">
            <a:extLst>
              <a:ext uri="{FF2B5EF4-FFF2-40B4-BE49-F238E27FC236}">
                <a16:creationId xmlns:a16="http://schemas.microsoft.com/office/drawing/2014/main" id="{0C7D5BCB-77F2-4963-A5D5-AF92C5862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181" y="2607730"/>
            <a:ext cx="4391102" cy="211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number of charts were created to highline the correlation between data.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</a:t>
            </a:r>
            <a:r>
              <a:rPr lang="en-US" sz="2200" dirty="0">
                <a:ea typeface="+mn-lt"/>
                <a:cs typeface="+mn-lt"/>
              </a:rPr>
              <a:t>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 visual representation of the data was more initiative in explain few findings as well as finding important features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ea typeface="+mn-lt"/>
                <a:cs typeface="+mn-lt"/>
              </a:rPr>
              <a:t>https://github.com/AndreiToma89/coursera-capstone-project/blob/master/Eda%20with%20Visualisation.ipynb</a:t>
            </a:r>
            <a:endParaRPr lang="en-US" dirty="0"/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SQL we could dive more into the data and we could extract more valuable information.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</a:t>
            </a:r>
            <a:r>
              <a:rPr lang="en-US" sz="2200" dirty="0">
                <a:ea typeface="+mn-lt"/>
                <a:cs typeface="+mn-lt"/>
              </a:rPr>
              <a:t>https://github.com/AndreiToma89/coursera-capstone-project/blob/master/Eda%20with%20SQL.ipynb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 interactive map with Folium was developed to help understanding the data with graphs and maps. The map shows circular marks for each site with color coding depending on the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Adding the markers and marking points on the map, help in visualize the data better in the geo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contex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</a:t>
            </a:r>
            <a:r>
              <a:rPr lang="en-US" sz="2200" dirty="0">
                <a:ea typeface="+mn-lt"/>
                <a:cs typeface="+mn-lt"/>
              </a:rPr>
              <a:t>https://github.com/AndreiToma89/coursera-capstone-project/blob/master/Folium.ipynb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Adding an interactive dashboard was the next step in exploring the data better. Each user can get their desired visualizations, in order to extract valuable information and insights.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 </a:t>
            </a:r>
            <a:r>
              <a:rPr lang="en-US" sz="2200" dirty="0">
                <a:ea typeface="+mn-lt"/>
                <a:cs typeface="+mn-lt"/>
              </a:rPr>
              <a:t>https://github.com/AndreiToma89/coursera-capstone-project/blob/master/Dashboard.ipynb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order to get the best result, several classification models were created, and, combined with the power of a Grid Search, we could find the best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nodel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our data.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 </a:t>
            </a:r>
            <a:r>
              <a:rPr lang="en-US" sz="2200" dirty="0">
                <a:ea typeface="+mn-lt"/>
                <a:cs typeface="+mn-lt"/>
              </a:rPr>
              <a:t>https://github.com/AndreiToma89/coursera-capstone-project/blob/master/ML%20prediction.ipynb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2" name="Imagine 5">
            <a:extLst>
              <a:ext uri="{FF2B5EF4-FFF2-40B4-BE49-F238E27FC236}">
                <a16:creationId xmlns:a16="http://schemas.microsoft.com/office/drawing/2014/main" id="{CE02137A-66BC-43E3-B37C-46BD892E2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473" y="2616748"/>
            <a:ext cx="5642516" cy="27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373310" cy="29969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showed that orbit, launch site, payload and the number of flight were significantly correlated with the outcome.</a:t>
            </a:r>
            <a:endParaRPr lang="ro-RO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All the models had almost the same accuracy, having the highest accuracy of the models at 83%</a:t>
            </a:r>
            <a:endParaRPr lang="ro-RO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5377984"/>
            <a:ext cx="8380336" cy="1333540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a string correlation between the number of flights and the success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have no connection between launch location and the success rate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ine 5">
            <a:extLst>
              <a:ext uri="{FF2B5EF4-FFF2-40B4-BE49-F238E27FC236}">
                <a16:creationId xmlns:a16="http://schemas.microsoft.com/office/drawing/2014/main" id="{F9D85840-649C-4CF7-83D1-68678D450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39" y="1214168"/>
            <a:ext cx="4118517" cy="34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2840" y="5000049"/>
            <a:ext cx="7153701" cy="1581345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There's  a slight correlation between payload and outcome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Imagine 5">
            <a:extLst>
              <a:ext uri="{FF2B5EF4-FFF2-40B4-BE49-F238E27FC236}">
                <a16:creationId xmlns:a16="http://schemas.microsoft.com/office/drawing/2014/main" id="{1B2C704E-8AD1-4782-89C1-28CF1396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95" y="1429249"/>
            <a:ext cx="4787590" cy="395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733626"/>
            <a:ext cx="8628140" cy="150700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graph illustrates the  success rate by orbit. We can observe that few of them have a high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ine 5">
            <a:extLst>
              <a:ext uri="{FF2B5EF4-FFF2-40B4-BE49-F238E27FC236}">
                <a16:creationId xmlns:a16="http://schemas.microsoft.com/office/drawing/2014/main" id="{43EECAF5-2AFB-4A81-9EFC-6B1C6D845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83" y="1430808"/>
            <a:ext cx="5184078" cy="37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18694" y="4622145"/>
            <a:ext cx="9668920" cy="148222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This graph again shows increased success rate with increased flight number. The VLEO has good success rate partly due to increased flight number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ine 5">
            <a:extLst>
              <a:ext uri="{FF2B5EF4-FFF2-40B4-BE49-F238E27FC236}">
                <a16:creationId xmlns:a16="http://schemas.microsoft.com/office/drawing/2014/main" id="{17B30EF7-9948-46FA-B903-CD25B1DCC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95" y="1404746"/>
            <a:ext cx="4329151" cy="357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869984"/>
            <a:ext cx="10945116" cy="127158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plot shows the success rate per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orbits. There's an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invers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correlation between pay load and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ine 5">
            <a:extLst>
              <a:ext uri="{FF2B5EF4-FFF2-40B4-BE49-F238E27FC236}">
                <a16:creationId xmlns:a16="http://schemas.microsoft.com/office/drawing/2014/main" id="{2D81FBE5-CC18-40D6-9056-CE5F73AE0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12" y="1391456"/>
            <a:ext cx="4217639" cy="340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068196"/>
            <a:ext cx="10263653" cy="135832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expected, the success rate is higher as the time goes.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Imagine 5">
            <a:extLst>
              <a:ext uri="{FF2B5EF4-FFF2-40B4-BE49-F238E27FC236}">
                <a16:creationId xmlns:a16="http://schemas.microsoft.com/office/drawing/2014/main" id="{42D57B56-2398-40B0-B46A-5C7C8D077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12" y="1386493"/>
            <a:ext cx="5964663" cy="381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pic>
        <p:nvPicPr>
          <p:cNvPr id="2" name="Imagine 5" descr="O imagine care conține text&#10;&#10;Descriere generată automat">
            <a:extLst>
              <a:ext uri="{FF2B5EF4-FFF2-40B4-BE49-F238E27FC236}">
                <a16:creationId xmlns:a16="http://schemas.microsoft.com/office/drawing/2014/main" id="{3147F397-33C5-442B-B093-2A289212E3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69566" y="1419554"/>
            <a:ext cx="3303548" cy="425279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6F838E29-8A43-4D55-B734-D70E497452FC}"/>
              </a:ext>
            </a:extLst>
          </p:cNvPr>
          <p:cNvSpPr txBox="1"/>
          <p:nvPr/>
        </p:nvSpPr>
        <p:spPr>
          <a:xfrm>
            <a:off x="4513766" y="1837472"/>
            <a:ext cx="405656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These</a:t>
            </a:r>
            <a:r>
              <a:rPr lang="ro-RO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are </a:t>
            </a:r>
            <a:r>
              <a:rPr lang="ro-RO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ro-RO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ro-RO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four</a:t>
            </a:r>
            <a:r>
              <a:rPr lang="ro-RO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ro-RO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ro-RO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ro-RO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Imagine 5" descr="O imagine care conține masă&#10;&#10;Descriere generată automat">
            <a:extLst>
              <a:ext uri="{FF2B5EF4-FFF2-40B4-BE49-F238E27FC236}">
                <a16:creationId xmlns:a16="http://schemas.microsoft.com/office/drawing/2014/main" id="{F65F1074-477C-408C-B95D-FD630A63C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63" y="1464425"/>
            <a:ext cx="9520663" cy="3421149"/>
          </a:xfrm>
          <a:prstGeom prst="rect">
            <a:avLst/>
          </a:prstGeom>
        </p:spPr>
      </p:pic>
      <p:sp>
        <p:nvSpPr>
          <p:cNvPr id="6" name="CasetăText 5">
            <a:extLst>
              <a:ext uri="{FF2B5EF4-FFF2-40B4-BE49-F238E27FC236}">
                <a16:creationId xmlns:a16="http://schemas.microsoft.com/office/drawing/2014/main" id="{85135C2E-A605-4B4A-88C5-80FC9BF03C81}"/>
              </a:ext>
            </a:extLst>
          </p:cNvPr>
          <p:cNvSpPr txBox="1"/>
          <p:nvPr/>
        </p:nvSpPr>
        <p:spPr>
          <a:xfrm>
            <a:off x="833863" y="5331521"/>
            <a:ext cx="101401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dirty="0" err="1"/>
              <a:t>Above</a:t>
            </a:r>
            <a:r>
              <a:rPr lang="ro-RO" dirty="0"/>
              <a:t> </a:t>
            </a:r>
            <a:r>
              <a:rPr lang="ro-RO" dirty="0" err="1"/>
              <a:t>we</a:t>
            </a:r>
            <a:r>
              <a:rPr lang="ro-RO" dirty="0"/>
              <a:t> </a:t>
            </a:r>
            <a:r>
              <a:rPr lang="ro-RO" dirty="0" err="1"/>
              <a:t>have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top 5 </a:t>
            </a:r>
            <a:r>
              <a:rPr lang="ro-RO" dirty="0" err="1"/>
              <a:t>rows</a:t>
            </a:r>
            <a:r>
              <a:rPr lang="ro-RO" dirty="0"/>
              <a:t> of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launch</a:t>
            </a:r>
            <a:r>
              <a:rPr lang="ro-RO" dirty="0"/>
              <a:t> site "CCA"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The total payload carried for NASA was 45596 kg. This might be an important figure which can be asked while estimating cost and profitability</a:t>
            </a:r>
            <a:endParaRPr lang="ro-RO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The average payload mass carried by F9 v1.1: 2534 kg. The new version has improve payload carrying capacity.</a:t>
            </a:r>
            <a:endParaRPr lang="ro-RO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of the first successful landing was: 2015-12-22.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2" name="Imagine 2" descr="O imagine care conține text, masă&#10;&#10;Descriere generată automat">
            <a:extLst>
              <a:ext uri="{FF2B5EF4-FFF2-40B4-BE49-F238E27FC236}">
                <a16:creationId xmlns:a16="http://schemas.microsoft.com/office/drawing/2014/main" id="{AD9E2275-5ED7-44B7-987B-CFB41762B91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90577" y="1608080"/>
            <a:ext cx="3121721" cy="38199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F02ED692-9FB9-45DD-9331-2CBF83D07FBB}"/>
              </a:ext>
            </a:extLst>
          </p:cNvPr>
          <p:cNvSpPr txBox="1"/>
          <p:nvPr/>
        </p:nvSpPr>
        <p:spPr>
          <a:xfrm>
            <a:off x="4724400" y="3200399"/>
            <a:ext cx="567968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 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this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list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have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boosters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with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between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4000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57460"/>
            <a:ext cx="10225401" cy="44658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ro-RO"/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exploration and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modeling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was pre-processed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analysed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using statistical and visual tools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Classification models were developed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Presenting the results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2" name="Imagine 5" descr="O imagine care conține masă&#10;&#10;Descriere generată automat">
            <a:extLst>
              <a:ext uri="{FF2B5EF4-FFF2-40B4-BE49-F238E27FC236}">
                <a16:creationId xmlns:a16="http://schemas.microsoft.com/office/drawing/2014/main" id="{883A4255-DCEA-4A4E-8A5A-76080E39CD9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656717" y="2724944"/>
            <a:ext cx="5972175" cy="2552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AD160D37-B95E-447C-BDFE-387D526611EA}"/>
              </a:ext>
            </a:extLst>
          </p:cNvPr>
          <p:cNvSpPr txBox="1"/>
          <p:nvPr/>
        </p:nvSpPr>
        <p:spPr>
          <a:xfrm>
            <a:off x="895815" y="1577277"/>
            <a:ext cx="856661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result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each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is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presented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below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pic>
        <p:nvPicPr>
          <p:cNvPr id="2" name="Imagine 5" descr="O imagine care conține text, masă&#10;&#10;Descriere generată automat">
            <a:extLst>
              <a:ext uri="{FF2B5EF4-FFF2-40B4-BE49-F238E27FC236}">
                <a16:creationId xmlns:a16="http://schemas.microsoft.com/office/drawing/2014/main" id="{891CDB13-10D9-45D5-A90A-0F2A388F74A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53523" y="1441625"/>
            <a:ext cx="1609879" cy="48963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CDD370E2-4F41-40C0-A529-AB3AB4772539}"/>
              </a:ext>
            </a:extLst>
          </p:cNvPr>
          <p:cNvSpPr txBox="1"/>
          <p:nvPr/>
        </p:nvSpPr>
        <p:spPr>
          <a:xfrm>
            <a:off x="3386254" y="2159619"/>
            <a:ext cx="425480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These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are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names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boosters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carried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with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maximum </a:t>
            </a:r>
            <a:r>
              <a:rPr lang="ro-RO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  <a:r>
              <a:rPr lang="ro-RO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mass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972746"/>
            <a:ext cx="9745589" cy="120421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how 2015 was for us in terms of landing outcomes, boosters and launch sites.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Imagine 5" descr="O imagine care conține masă&#10;&#10;Descriere generată automat">
            <a:extLst>
              <a:ext uri="{FF2B5EF4-FFF2-40B4-BE49-F238E27FC236}">
                <a16:creationId xmlns:a16="http://schemas.microsoft.com/office/drawing/2014/main" id="{7961766B-50FA-43E1-A7DE-B882B2B69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85" y="1512605"/>
            <a:ext cx="9415346" cy="281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88156" y="1825625"/>
            <a:ext cx="332744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The total count of landing outcomes in for dates between 2010-06-04 and 2017-03-20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Imagine 5" descr="O imagine care conține masă&#10;&#10;Descriere generată automat">
            <a:extLst>
              <a:ext uri="{FF2B5EF4-FFF2-40B4-BE49-F238E27FC236}">
                <a16:creationId xmlns:a16="http://schemas.microsoft.com/office/drawing/2014/main" id="{5E9FD239-4019-4C50-9878-15150AFEC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12" y="1340277"/>
            <a:ext cx="3963639" cy="478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2839" y="5567478"/>
            <a:ext cx="9745589" cy="6590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4" name="Imagine 5" descr="O imagine care conține hartă&#10;&#10;Descriere generată automat">
            <a:extLst>
              <a:ext uri="{FF2B5EF4-FFF2-40B4-BE49-F238E27FC236}">
                <a16:creationId xmlns:a16="http://schemas.microsoft.com/office/drawing/2014/main" id="{6B0BAF0B-54BD-41AE-ABEB-22B114EC8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938" y="1395352"/>
            <a:ext cx="8727686" cy="3416809"/>
          </a:xfrm>
          <a:prstGeom prst="rect">
            <a:avLst/>
          </a:prstGeom>
        </p:spPr>
      </p:pic>
      <p:sp>
        <p:nvSpPr>
          <p:cNvPr id="6" name="CasetăText 5">
            <a:extLst>
              <a:ext uri="{FF2B5EF4-FFF2-40B4-BE49-F238E27FC236}">
                <a16:creationId xmlns:a16="http://schemas.microsoft.com/office/drawing/2014/main" id="{8F052103-137B-483B-9DD2-986E67592924}"/>
              </a:ext>
            </a:extLst>
          </p:cNvPr>
          <p:cNvSpPr txBox="1"/>
          <p:nvPr/>
        </p:nvSpPr>
        <p:spPr>
          <a:xfrm>
            <a:off x="1602059" y="5715619"/>
            <a:ext cx="84860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dirty="0">
                <a:ea typeface="+mn-lt"/>
                <a:cs typeface="+mn-lt"/>
              </a:rPr>
              <a:t>Here </a:t>
            </a:r>
            <a:r>
              <a:rPr lang="ro-RO" dirty="0" err="1">
                <a:ea typeface="+mn-lt"/>
                <a:cs typeface="+mn-lt"/>
              </a:rPr>
              <a:t>we</a:t>
            </a:r>
            <a:r>
              <a:rPr lang="ro-RO" dirty="0">
                <a:ea typeface="+mn-lt"/>
                <a:cs typeface="+mn-lt"/>
              </a:rPr>
              <a:t> </a:t>
            </a:r>
            <a:r>
              <a:rPr lang="ro-RO" dirty="0" err="1">
                <a:ea typeface="+mn-lt"/>
                <a:cs typeface="+mn-lt"/>
              </a:rPr>
              <a:t>have</a:t>
            </a:r>
            <a:r>
              <a:rPr lang="ro-RO" dirty="0">
                <a:ea typeface="+mn-lt"/>
                <a:cs typeface="+mn-lt"/>
              </a:rPr>
              <a:t> </a:t>
            </a:r>
            <a:r>
              <a:rPr lang="ro-RO" dirty="0" err="1">
                <a:ea typeface="+mn-lt"/>
                <a:cs typeface="+mn-lt"/>
              </a:rPr>
              <a:t>displayed</a:t>
            </a:r>
            <a:r>
              <a:rPr lang="ro-RO" dirty="0">
                <a:ea typeface="+mn-lt"/>
                <a:cs typeface="+mn-lt"/>
              </a:rPr>
              <a:t> </a:t>
            </a:r>
            <a:r>
              <a:rPr lang="ro-RO" dirty="0" err="1">
                <a:ea typeface="+mn-lt"/>
                <a:cs typeface="+mn-lt"/>
              </a:rPr>
              <a:t>all</a:t>
            </a:r>
            <a:r>
              <a:rPr lang="ro-RO" dirty="0">
                <a:ea typeface="+mn-lt"/>
                <a:cs typeface="+mn-lt"/>
              </a:rPr>
              <a:t> </a:t>
            </a:r>
            <a:r>
              <a:rPr lang="ro-RO" dirty="0" err="1">
                <a:ea typeface="+mn-lt"/>
                <a:cs typeface="+mn-lt"/>
              </a:rPr>
              <a:t>our</a:t>
            </a:r>
            <a:r>
              <a:rPr lang="ro-RO" dirty="0">
                <a:ea typeface="+mn-lt"/>
                <a:cs typeface="+mn-lt"/>
              </a:rPr>
              <a:t> </a:t>
            </a:r>
            <a:r>
              <a:rPr lang="ro-RO" dirty="0" err="1">
                <a:ea typeface="+mn-lt"/>
                <a:cs typeface="+mn-lt"/>
              </a:rPr>
              <a:t>launch</a:t>
            </a:r>
            <a:r>
              <a:rPr lang="ro-RO" dirty="0">
                <a:ea typeface="+mn-lt"/>
                <a:cs typeface="+mn-lt"/>
              </a:rPr>
              <a:t> </a:t>
            </a:r>
            <a:r>
              <a:rPr lang="ro-RO" dirty="0" err="1">
                <a:ea typeface="+mn-lt"/>
                <a:cs typeface="+mn-lt"/>
              </a:rPr>
              <a:t>sites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985137"/>
            <a:ext cx="9745589" cy="11918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we can see, 46 launches were made in the east while only 10 in west</a:t>
            </a: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2" name="Imagine 3" descr="O imagine care conține hartă&#10;&#10;Descriere generată automat">
            <a:extLst>
              <a:ext uri="{FF2B5EF4-FFF2-40B4-BE49-F238E27FC236}">
                <a16:creationId xmlns:a16="http://schemas.microsoft.com/office/drawing/2014/main" id="{875DED41-DAAE-4020-A7FD-BF61A8DE5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85" y="1407170"/>
            <a:ext cx="9223297" cy="335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13029"/>
            <a:ext cx="8597827" cy="120487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2" name="Imagine 3" descr="O imagine care conține hartă&#10;&#10;Descriere generată automat">
            <a:extLst>
              <a:ext uri="{FF2B5EF4-FFF2-40B4-BE49-F238E27FC236}">
                <a16:creationId xmlns:a16="http://schemas.microsoft.com/office/drawing/2014/main" id="{AF156A87-CB85-4B86-BACA-19F979486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73" y="1400980"/>
            <a:ext cx="7637346" cy="3640966"/>
          </a:xfrm>
          <a:prstGeom prst="rect">
            <a:avLst/>
          </a:prstGeom>
        </p:spPr>
      </p:pic>
      <p:sp>
        <p:nvSpPr>
          <p:cNvPr id="4" name="CasetăText 3">
            <a:extLst>
              <a:ext uri="{FF2B5EF4-FFF2-40B4-BE49-F238E27FC236}">
                <a16:creationId xmlns:a16="http://schemas.microsoft.com/office/drawing/2014/main" id="{24F157B4-2AC3-4F6F-B7D4-CFA926A4F879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o-RO"/>
              <a:t>Clic pentru a adăuga text</a:t>
            </a: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2FFF72C3-77A0-47E1-89BF-8C769AE3A579}"/>
              </a:ext>
            </a:extLst>
          </p:cNvPr>
          <p:cNvSpPr txBox="1"/>
          <p:nvPr/>
        </p:nvSpPr>
        <p:spPr>
          <a:xfrm>
            <a:off x="728934" y="5728396"/>
            <a:ext cx="8430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dirty="0" err="1"/>
              <a:t>Above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can</a:t>
            </a:r>
            <a:r>
              <a:rPr lang="ro-RO" dirty="0"/>
              <a:t> </a:t>
            </a:r>
            <a:r>
              <a:rPr lang="ro-RO" dirty="0" err="1"/>
              <a:t>see</a:t>
            </a:r>
            <a:r>
              <a:rPr lang="ro-RO" dirty="0"/>
              <a:t> </a:t>
            </a:r>
            <a:r>
              <a:rPr lang="ro-RO" dirty="0" err="1"/>
              <a:t>which</a:t>
            </a:r>
            <a:r>
              <a:rPr lang="ro-RO" dirty="0"/>
              <a:t> </a:t>
            </a:r>
            <a:r>
              <a:rPr lang="ro-RO" dirty="0" err="1"/>
              <a:t>sites</a:t>
            </a:r>
            <a:r>
              <a:rPr lang="ro-RO" dirty="0"/>
              <a:t> </a:t>
            </a:r>
            <a:r>
              <a:rPr lang="ro-RO" dirty="0" err="1"/>
              <a:t>hada</a:t>
            </a:r>
            <a:r>
              <a:rPr lang="ro-RO" dirty="0"/>
              <a:t> </a:t>
            </a:r>
            <a:r>
              <a:rPr lang="ro-RO" dirty="0" err="1"/>
              <a:t>successful</a:t>
            </a:r>
            <a:r>
              <a:rPr lang="ro-RO" dirty="0"/>
              <a:t> </a:t>
            </a:r>
            <a:r>
              <a:rPr lang="ro-RO" dirty="0" err="1"/>
              <a:t>landing</a:t>
            </a:r>
            <a:r>
              <a:rPr lang="ro-RO" dirty="0"/>
              <a:t> (in </a:t>
            </a:r>
            <a:r>
              <a:rPr lang="ro-RO" dirty="0" err="1"/>
              <a:t>green</a:t>
            </a:r>
            <a:r>
              <a:rPr lang="ro-RO" dirty="0"/>
              <a:t>)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which</a:t>
            </a:r>
            <a:r>
              <a:rPr lang="ro-RO" dirty="0"/>
              <a:t> </a:t>
            </a:r>
            <a:r>
              <a:rPr lang="ro-RO" dirty="0" err="1"/>
              <a:t>not</a:t>
            </a:r>
            <a:r>
              <a:rPr lang="ro-RO" dirty="0"/>
              <a:t>(in </a:t>
            </a:r>
            <a:r>
              <a:rPr lang="ro-RO" dirty="0" err="1"/>
              <a:t>red</a:t>
            </a:r>
            <a:r>
              <a:rPr lang="ro-R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63426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2" name="Imagine 3">
            <a:extLst>
              <a:ext uri="{FF2B5EF4-FFF2-40B4-BE49-F238E27FC236}">
                <a16:creationId xmlns:a16="http://schemas.microsoft.com/office/drawing/2014/main" id="{D6357B73-1B6F-4FBA-B7D2-3E3988242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279" y="1519615"/>
            <a:ext cx="8845394" cy="2976231"/>
          </a:xfrm>
          <a:prstGeom prst="rect">
            <a:avLst/>
          </a:prstGeom>
        </p:spPr>
      </p:pic>
      <p:sp>
        <p:nvSpPr>
          <p:cNvPr id="4" name="CasetăText 3">
            <a:extLst>
              <a:ext uri="{FF2B5EF4-FFF2-40B4-BE49-F238E27FC236}">
                <a16:creationId xmlns:a16="http://schemas.microsoft.com/office/drawing/2014/main" id="{F1B8B811-9F91-4A6E-B6FA-2652F9EBDBB9}"/>
              </a:ext>
            </a:extLst>
          </p:cNvPr>
          <p:cNvSpPr txBox="1"/>
          <p:nvPr/>
        </p:nvSpPr>
        <p:spPr>
          <a:xfrm>
            <a:off x="2741961" y="5381082"/>
            <a:ext cx="6584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dirty="0"/>
              <a:t>In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above</a:t>
            </a:r>
            <a:r>
              <a:rPr lang="ro-RO" dirty="0"/>
              <a:t> </a:t>
            </a:r>
            <a:r>
              <a:rPr lang="ro-RO" dirty="0" err="1"/>
              <a:t>piechart</a:t>
            </a:r>
            <a:r>
              <a:rPr lang="ro-RO" dirty="0"/>
              <a:t> </a:t>
            </a:r>
            <a:r>
              <a:rPr lang="ro-RO" dirty="0" err="1"/>
              <a:t>we</a:t>
            </a:r>
            <a:r>
              <a:rPr lang="ro-RO" dirty="0"/>
              <a:t> </a:t>
            </a:r>
            <a:r>
              <a:rPr lang="ro-RO" dirty="0" err="1"/>
              <a:t>have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succesful</a:t>
            </a:r>
            <a:r>
              <a:rPr lang="ro-RO" dirty="0"/>
              <a:t> rate per </a:t>
            </a:r>
            <a:r>
              <a:rPr lang="ro-RO" dirty="0" err="1"/>
              <a:t>each</a:t>
            </a:r>
            <a:r>
              <a:rPr lang="ro-RO" dirty="0"/>
              <a:t> </a:t>
            </a:r>
            <a:r>
              <a:rPr lang="ro-RO" dirty="0" err="1"/>
              <a:t>launch</a:t>
            </a:r>
            <a:r>
              <a:rPr lang="ro-RO" dirty="0"/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96746" y="1654086"/>
            <a:ext cx="9960254" cy="42773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latin typeface="IBM Plex Mono Text"/>
              </a:rPr>
              <a:t>  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Falcon</a:t>
            </a:r>
            <a:r>
              <a:rPr lang="en-US" sz="2200" i="1" dirty="0">
                <a:latin typeface="IBM Plex Mono Text"/>
              </a:rPr>
              <a:t>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9 was developed by SpaceX with the main purpose of reusing its parts. This will drastically reduce the costs of space exploration while making it more reliable for people and payloads.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i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Problems you want to find answers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goal is to build a model that can help us as a company to determine what aids in getting a 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succesfull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landing.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4774503"/>
            <a:ext cx="10551583" cy="140246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displays the success rate only for one launch site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2" name="Imagine 3">
            <a:extLst>
              <a:ext uri="{FF2B5EF4-FFF2-40B4-BE49-F238E27FC236}">
                <a16:creationId xmlns:a16="http://schemas.microsoft.com/office/drawing/2014/main" id="{8E35AF0F-07EB-43C9-8E61-E305F3C15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939" y="1511131"/>
            <a:ext cx="8548027" cy="270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2" name="Imagine 3">
            <a:extLst>
              <a:ext uri="{FF2B5EF4-FFF2-40B4-BE49-F238E27FC236}">
                <a16:creationId xmlns:a16="http://schemas.microsoft.com/office/drawing/2014/main" id="{91028DC8-361F-40CA-AA5C-4BAF65DF5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63" y="1402469"/>
            <a:ext cx="11019881" cy="3656574"/>
          </a:xfrm>
          <a:prstGeom prst="rect">
            <a:avLst/>
          </a:prstGeom>
        </p:spPr>
      </p:pic>
      <p:sp>
        <p:nvSpPr>
          <p:cNvPr id="4" name="CasetăText 3">
            <a:extLst>
              <a:ext uri="{FF2B5EF4-FFF2-40B4-BE49-F238E27FC236}">
                <a16:creationId xmlns:a16="http://schemas.microsoft.com/office/drawing/2014/main" id="{6A8E7F84-03DF-4C6B-8693-1DC3F24DA848}"/>
              </a:ext>
            </a:extLst>
          </p:cNvPr>
          <p:cNvSpPr txBox="1"/>
          <p:nvPr/>
        </p:nvSpPr>
        <p:spPr>
          <a:xfrm>
            <a:off x="1205571" y="5808545"/>
            <a:ext cx="79347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dirty="0" err="1"/>
              <a:t>Payload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success</a:t>
            </a:r>
            <a:r>
              <a:rPr lang="ro-RO" dirty="0"/>
              <a:t> rate plot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ine 2">
            <a:extLst>
              <a:ext uri="{FF2B5EF4-FFF2-40B4-BE49-F238E27FC236}">
                <a16:creationId xmlns:a16="http://schemas.microsoft.com/office/drawing/2014/main" id="{26CBC148-B1ED-47B0-9A91-55544935D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742" y="1314952"/>
            <a:ext cx="9198516" cy="533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56352" y="2057400"/>
            <a:ext cx="2291619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Confusion matrix showing true positive, false positive, true negative and false negative in numbers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ine 2">
            <a:extLst>
              <a:ext uri="{FF2B5EF4-FFF2-40B4-BE49-F238E27FC236}">
                <a16:creationId xmlns:a16="http://schemas.microsoft.com/office/drawing/2014/main" id="{92ADAF26-CDD3-4F08-8243-2F08EE676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12" y="1549082"/>
            <a:ext cx="6088565" cy="46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14137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With predictive modelling technique, we predicted success rate of SpaceX launch outcome with 83% accuracy. </a:t>
            </a:r>
            <a:endParaRPr lang="ro-RO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ea typeface="+mn-lt"/>
                <a:cs typeface="+mn-lt"/>
              </a:rPr>
              <a:t>• The insights obtained were </a:t>
            </a:r>
            <a:endParaRPr lang="ro-RO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ea typeface="+mn-lt"/>
                <a:cs typeface="+mn-lt"/>
              </a:rPr>
              <a:t>1. lower payload increased the success rate. However, payload is also linked to profitability. We have to come up with </a:t>
            </a:r>
            <a:r>
              <a:rPr lang="en-US" sz="2200" dirty="0" err="1">
                <a:ea typeface="+mn-lt"/>
                <a:cs typeface="+mn-lt"/>
              </a:rPr>
              <a:t>a</a:t>
            </a:r>
            <a:r>
              <a:rPr lang="en-US" sz="2200" dirty="0">
                <a:ea typeface="+mn-lt"/>
                <a:cs typeface="+mn-lt"/>
              </a:rPr>
              <a:t> optimal payload for acceptable success rate (assuming that rest of the parameters are constant). Another way is to retest the hypothesis with new technology and invasion </a:t>
            </a:r>
            <a:endParaRPr lang="ro-RO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ea typeface="+mn-lt"/>
                <a:cs typeface="+mn-lt"/>
              </a:rPr>
              <a:t>2. effect of orbits on success rate </a:t>
            </a:r>
            <a:endParaRPr lang="ro-RO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ea typeface="+mn-lt"/>
                <a:cs typeface="+mn-lt"/>
              </a:rPr>
              <a:t>3. launch site related features. Are there any room for improvement?</a:t>
            </a:r>
            <a:endParaRPr lang="ro-RO" dirty="0">
              <a:cs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 code and notebooks are available on : </a:t>
            </a:r>
            <a:endParaRPr lang="ro-RO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https://github.com/AndreiToma89/coursera-capstone-project</a:t>
            </a:r>
            <a:endParaRPr lang="ro-RO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collected with the help of SpaceX API and Wikipedia scrapping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Feature extraction and transforming using python libraries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Create new data to improve models accuracy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Few classification models were build and tested to choose the best one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the SpaceX API, you can access data without using any credentials.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Also, to get more useful data, web scrapping was performed on the Wikipedia page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ine 2">
            <a:extLst>
              <a:ext uri="{FF2B5EF4-FFF2-40B4-BE49-F238E27FC236}">
                <a16:creationId xmlns:a16="http://schemas.microsoft.com/office/drawing/2014/main" id="{B3D67126-8277-4293-8856-AD951F66E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56" y="2913200"/>
            <a:ext cx="3808760" cy="2537015"/>
          </a:xfrm>
          <a:prstGeom prst="rect">
            <a:avLst/>
          </a:prstGeom>
        </p:spPr>
      </p:pic>
      <p:pic>
        <p:nvPicPr>
          <p:cNvPr id="3" name="Imagine 3">
            <a:extLst>
              <a:ext uri="{FF2B5EF4-FFF2-40B4-BE49-F238E27FC236}">
                <a16:creationId xmlns:a16="http://schemas.microsoft.com/office/drawing/2014/main" id="{2D5A7C10-72D3-422A-B7FB-FF43DEDAD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863" y="2914249"/>
            <a:ext cx="5543395" cy="252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result of the API is a JSON file that was transformed into a Data 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code used cand be found here: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https://github.com/AndreiToma89/coursera-capstone-project/blob/master/capstone.ipynb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Imagine 6">
            <a:extLst>
              <a:ext uri="{FF2B5EF4-FFF2-40B4-BE49-F238E27FC236}">
                <a16:creationId xmlns:a16="http://schemas.microsoft.com/office/drawing/2014/main" id="{271D0934-6022-4315-B742-31DDC41FB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571" y="1865387"/>
            <a:ext cx="5252224" cy="40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19848" cy="429480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python library, additional data was collected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code for this operation can be found here: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https://github.com/AndreiToma89/coursera-capstone-project/blob/master/Data%20Collection%20with%20Web%20Scraping%20.ipynb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5" name="Imagine 6">
            <a:extLst>
              <a:ext uri="{FF2B5EF4-FFF2-40B4-BE49-F238E27FC236}">
                <a16:creationId xmlns:a16="http://schemas.microsoft.com/office/drawing/2014/main" id="{BCA0AAAD-E929-443C-9F69-8411C5CB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034" y="2155975"/>
            <a:ext cx="5382321" cy="326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1336</Words>
  <Application>Microsoft Office PowerPoint</Application>
  <PresentationFormat>Ecran lat</PresentationFormat>
  <Paragraphs>229</Paragraphs>
  <Slides>47</Slides>
  <Notes>4</Notes>
  <HiddenSlides>0</HiddenSlides>
  <MMClips>0</MMClips>
  <ScaleCrop>false</ScaleCrop>
  <HeadingPairs>
    <vt:vector size="4" baseType="variant">
      <vt:variant>
        <vt:lpstr>Temă</vt:lpstr>
      </vt:variant>
      <vt:variant>
        <vt:i4>1</vt:i4>
      </vt:variant>
      <vt:variant>
        <vt:lpstr>Titluri diapozitive</vt:lpstr>
      </vt:variant>
      <vt:variant>
        <vt:i4>47</vt:i4>
      </vt:variant>
    </vt:vector>
  </HeadingPairs>
  <TitlesOfParts>
    <vt:vector size="48" baseType="lpstr">
      <vt:lpstr>Custom Design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587</cp:revision>
  <dcterms:created xsi:type="dcterms:W3CDTF">2021-04-29T18:58:34Z</dcterms:created>
  <dcterms:modified xsi:type="dcterms:W3CDTF">2021-11-24T16:12:35Z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